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6" r:id="rId13"/>
    <p:sldId id="267" r:id="rId14"/>
    <p:sldId id="265" r:id="rId15"/>
    <p:sldId id="269" r:id="rId16"/>
    <p:sldId id="268" r:id="rId17"/>
  </p:sldIdLst>
  <p:sldSz cx="14630400" cy="8229600" type="screen4x3"/>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showGuides="1">
      <p:cViewPr varScale="1">
        <p:scale>
          <a:sx n="62" d="100"/>
          <a:sy n="62" d="100"/>
        </p:scale>
        <p:origin x="984" y="5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14:cpLocks xmlns:a14="http://schemas.microsoft.com/office/drawing/2010/main" noGrp="1" noRot="1" noChangeAspect="1"/>
          </p:cNvSpPr>
          <p:nvPr>
            <p:ph type="sldImg"/>
          </p:nvPr>
        </p:nvSpPr>
        <p:spPr/>
      </p:sp>
      <p:sp>
        <p:nvSpPr>
          <p:cNvPr id="3" name="Notes Placeholder 2"/>
          <p:cNvSpPr>
            <a14:cpLocks xmlns:a14="http://schemas.microsoft.com/office/drawing/2010/main" noGrp="1"/>
          </p:cNvSpPr>
          <p:nvPr>
            <p:ph type="body" idx="1"/>
          </p:nvPr>
        </p:nvSpPr>
        <p:spPr/>
        <p:txBody>
          <a:bodyPr/>
          <a:lstStyle/>
          <a:p>
            <a:endParaRPr lang="en-US" dirty="0"/>
          </a:p>
        </p:txBody>
      </p:sp>
      <p:sp>
        <p:nvSpPr>
          <p:cNvPr id="4" name="Slide Number Placeholder 3"/>
          <p:cNvSpPr>
            <a14:cpLocks xmlns:a14="http://schemas.microsoft.com/office/drawing/2010/main"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p:spPr>
        <p:txBody>
          <a:bodyPr wrap="none" rtlCol="0" anchor="t"/>
          <a:lstStyle/>
          <a:p>
            <a:pPr marL="0" indent="0">
              <a:lnSpc>
                <a:spcPts val="6560"/>
              </a:lnSpc>
              <a:buNone/>
            </a:pPr>
            <a:r>
              <a:rPr lang="en-US" sz="5250" dirty="0">
                <a:solidFill>
                  <a:srgbClr val="FFFFFF"/>
                </a:solidFill>
                <a:latin typeface="Roboto" pitchFamily="34" charset="0"/>
                <a:ea typeface="Roboto" pitchFamily="34" charset="0"/>
                <a:cs typeface="Roboto" pitchFamily="34" charset="0"/>
              </a:rPr>
              <a:t>KeyLogger</a:t>
            </a:r>
            <a:endParaRPr lang="en-US" sz="5250" dirty="0"/>
          </a:p>
        </p:txBody>
      </p:sp>
      <p:sp>
        <p:nvSpPr>
          <p:cNvPr id="6" name="Text 2"/>
          <p:cNvSpPr/>
          <p:nvPr/>
        </p:nvSpPr>
        <p:spPr>
          <a:xfrm>
            <a:off x="6319599" y="4164925"/>
            <a:ext cx="7477601"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Presented by Mohammed Aslam</a:t>
            </a:r>
            <a:r>
              <a:rPr lang="en-US" sz="1750">
                <a:solidFill>
                  <a:srgbClr val="CFD0D8"/>
                </a:solidFill>
                <a:latin typeface="Roboto" pitchFamily="34" charset="0"/>
                <a:ea typeface="Roboto" pitchFamily="34" charset="0"/>
                <a:cs typeface="Roboto" pitchFamily="34" charset="0"/>
              </a:rPr>
              <a:t>, </a:t>
            </a:r>
            <a:r>
              <a:rPr lang="en-US" sz="1750" dirty="0">
                <a:solidFill>
                  <a:srgbClr val="CFD0D8"/>
                </a:solidFill>
                <a:latin typeface="Roboto" pitchFamily="34" charset="0"/>
                <a:ea typeface="Roboto" pitchFamily="34" charset="0"/>
                <a:cs typeface="Roboto" pitchFamily="34" charset="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Conclusion</a:t>
            </a:r>
            <a:endParaRPr lang="en-US" sz="4375" dirty="0"/>
          </a:p>
        </p:txBody>
      </p:sp>
      <p:sp>
        <p:nvSpPr>
          <p:cNvPr id="6" name="Text 2"/>
          <p:cNvSpPr/>
          <p:nvPr/>
        </p:nvSpPr>
        <p:spPr>
          <a:xfrm>
            <a:off x="2037993" y="5306497"/>
            <a:ext cx="10554414" cy="1421606"/>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p:spPr>
        <p:txBody>
          <a:bodyPr wrap="squar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Addressing Cybersecurity Threats</a:t>
            </a:r>
            <a:endParaRPr lang="en-US" sz="4375" dirty="0"/>
          </a:p>
        </p:txBody>
      </p:sp>
      <p:sp>
        <p:nvSpPr>
          <p:cNvPr id="6" name="Text 2"/>
          <p:cNvSpPr/>
          <p:nvPr/>
        </p:nvSpPr>
        <p:spPr>
          <a:xfrm>
            <a:off x="833199" y="4087297"/>
            <a:ext cx="7477601" cy="1777008"/>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p:spPr>
        <p:txBody>
          <a:bodyPr wrap="squar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Result (System Development Approach)</a:t>
            </a:r>
            <a:endParaRPr lang="en-US" sz="4375" dirty="0"/>
          </a:p>
        </p:txBody>
      </p:sp>
      <p:sp>
        <p:nvSpPr>
          <p:cNvPr id="6" name="Text 2"/>
          <p:cNvSpPr/>
          <p:nvPr/>
        </p:nvSpPr>
        <p:spPr>
          <a:xfrm>
            <a:off x="6319599" y="4264938"/>
            <a:ext cx="7477601" cy="1421606"/>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p:spPr>
      </p:sp>
      <p:sp>
        <p:nvSpPr>
          <p:cNvPr id="5" name="Text 1"/>
          <p:cNvSpPr/>
          <p:nvPr/>
        </p:nvSpPr>
        <p:spPr>
          <a:xfrm>
            <a:off x="833199" y="494271"/>
            <a:ext cx="7477601" cy="1037968"/>
          </a:xfrm>
          <a:prstGeom prst="rect">
            <a:avLst/>
          </a:prstGeom>
          <a:noFill/>
        </p:spPr>
        <p:txBody>
          <a:bodyPr wrap="square" rtlCol="0" anchor="t"/>
          <a:lstStyle/>
          <a:p>
            <a:pPr marL="0" indent="0" algn="r">
              <a:lnSpc>
                <a:spcPts val="5470"/>
              </a:lnSpc>
              <a:buNone/>
            </a:pPr>
            <a:r>
              <a:rPr lang="en-US" sz="4375" dirty="0">
                <a:solidFill>
                  <a:srgbClr val="FFFFFF"/>
                </a:solidFill>
                <a:latin typeface="Roboto" pitchFamily="34" charset="0"/>
                <a:ea typeface="Roboto" pitchFamily="34" charset="0"/>
                <a:cs typeface="Roboto" pitchFamily="34" charset="0"/>
              </a:rPr>
              <a:t>Keylogger output</a:t>
            </a:r>
            <a:endParaRPr lang="en-US" sz="4375" dirty="0"/>
          </a:p>
        </p:txBody>
      </p:sp>
      <p:sp>
        <p:nvSpPr>
          <p:cNvPr id="6" name="Text 2"/>
          <p:cNvSpPr/>
          <p:nvPr/>
        </p:nvSpPr>
        <p:spPr>
          <a:xfrm>
            <a:off x="833199" y="4087297"/>
            <a:ext cx="7477601" cy="1777008"/>
          </a:xfrm>
          <a:prstGeom prst="rect">
            <a:avLst/>
          </a:prstGeom>
          <a:noFill/>
        </p:spPr>
        <p:txBody>
          <a:bodyPr wrap="square" rtlCol="0" anchor="t"/>
          <a:lstStyle/>
          <a:p>
            <a:pPr marL="0" indent="0">
              <a:lnSpc>
                <a:spcPts val="2800"/>
              </a:lnSpc>
              <a:buNone/>
            </a:pPr>
            <a:endParaRPr lang="en-US" sz="1750" dirty="0"/>
          </a:p>
        </p:txBody>
      </p:sp>
      <p:pic>
        <p:nvPicPr>
          <p:cNvPr id="8" name="Picture 7"/>
          <p:cNvPicPr>
            <a:picLocks noChangeAspect="1"/>
          </p:cNvPicPr>
          <p:nvPr/>
        </p:nvPicPr>
        <p:blipFill>
          <a:blip r:embed="rId2"/>
          <a:stretch>
            <a:fillRect/>
          </a:stretch>
        </p:blipFill>
        <p:spPr>
          <a:xfrm>
            <a:off x="40095" y="1914456"/>
            <a:ext cx="14540878" cy="62657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txBody>
          <a:bodyPr/>
          <a:lstStyle/>
          <a:p>
            <a:r>
              <a:rPr lang="en-US" dirty="0"/>
              <a:t>!</a:t>
            </a:r>
            <a:endParaRPr lang="en-IN" dirty="0"/>
          </a:p>
        </p:txBody>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p:spPr>
        <p:txBody>
          <a:bodyPr wrap="squar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THANK YOU ! </a:t>
            </a:r>
            <a:endParaRPr lang="en-US" sz="4375" dirty="0"/>
          </a:p>
        </p:txBody>
      </p:sp>
      <p:sp>
        <p:nvSpPr>
          <p:cNvPr id="6" name="Text 2"/>
          <p:cNvSpPr/>
          <p:nvPr/>
        </p:nvSpPr>
        <p:spPr>
          <a:xfrm>
            <a:off x="6319599" y="4264938"/>
            <a:ext cx="7477601" cy="1421606"/>
          </a:xfrm>
          <a:prstGeom prst="rect">
            <a:avLst/>
          </a:prstGeom>
          <a:noFill/>
        </p:spPr>
        <p:txBody>
          <a:bodyPr wrap="square" rtlCol="0" anchor="t"/>
          <a:lstStyle/>
          <a:p>
            <a:pPr marL="0" indent="0">
              <a:lnSpc>
                <a:spcPts val="280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847963"/>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Problem Statement</a:t>
            </a:r>
            <a:endParaRPr lang="en-US" sz="4375" dirty="0"/>
          </a:p>
        </p:txBody>
      </p:sp>
      <p:sp>
        <p:nvSpPr>
          <p:cNvPr id="5" name="Text 2"/>
          <p:cNvSpPr/>
          <p:nvPr/>
        </p:nvSpPr>
        <p:spPr>
          <a:xfrm>
            <a:off x="2037993" y="2075498"/>
            <a:ext cx="500622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p:spPr>
        <p:txBody>
          <a:bodyPr wrap="square" rtlCol="0" anchor="t"/>
          <a:lstStyle/>
          <a:p>
            <a:pPr marL="342900" indent="-342900" algn="l">
              <a:lnSpc>
                <a:spcPts val="2800"/>
              </a:lnSpc>
              <a:buSzPct val="100000"/>
              <a:buChar char="•"/>
            </a:pPr>
            <a:r>
              <a:rPr lang="en-US" sz="1750" dirty="0">
                <a:solidFill>
                  <a:srgbClr val="CFD0D8"/>
                </a:solidFill>
                <a:latin typeface="Roboto" pitchFamily="34" charset="0"/>
                <a:ea typeface="Roboto" pitchFamily="34" charset="0"/>
                <a:cs typeface="Roboto" pitchFamily="34" charset="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p:spPr>
        <p:txBody>
          <a:bodyPr wrap="square" rtlCol="0" anchor="t"/>
          <a:lstStyle/>
          <a:p>
            <a:pPr marL="342900" indent="-342900" algn="l">
              <a:lnSpc>
                <a:spcPts val="2800"/>
              </a:lnSpc>
              <a:buSzPct val="100000"/>
              <a:buChar char="•"/>
            </a:pPr>
            <a:r>
              <a:rPr lang="en-US" sz="1750" dirty="0">
                <a:solidFill>
                  <a:srgbClr val="CFD0D8"/>
                </a:solidFill>
                <a:latin typeface="Roboto" pitchFamily="34" charset="0"/>
                <a:ea typeface="Roboto" pitchFamily="34" charset="0"/>
                <a:cs typeface="Roboto" pitchFamily="34" charset="0"/>
              </a:rPr>
              <a:t>Layered Defense: Multi-layered cybersecurity approach to mitigate threats.</a:t>
            </a:r>
            <a:endParaRPr lang="en-US" sz="1750" dirty="0"/>
          </a:p>
        </p:txBody>
      </p:sp>
      <p:pic>
        <p:nvPicPr>
          <p:cNvPr id="8" name="Image 1" descr="preencoded.png"/>
          <p:cNvPicPr>
            <a:picLocks noChangeAspect="1"/>
          </p:cNvPicPr>
          <p:nvPr/>
        </p:nvPicPr>
        <p:blipFill>
          <a:blip r:embed="rId2"/>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605796"/>
            <a:ext cx="693039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Proposed System / Solution</a:t>
            </a:r>
            <a:endParaRPr lang="en-US" sz="4375"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Antivirus and Firewalls</a:t>
            </a:r>
            <a:endParaRPr lang="en-US" sz="2185" dirty="0"/>
          </a:p>
        </p:txBody>
      </p:sp>
      <p:sp>
        <p:nvSpPr>
          <p:cNvPr id="7" name="Text 4"/>
          <p:cNvSpPr/>
          <p:nvPr/>
        </p:nvSpPr>
        <p:spPr>
          <a:xfrm>
            <a:off x="2267783" y="3454717"/>
            <a:ext cx="470654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User Education</a:t>
            </a:r>
            <a:endParaRPr lang="en-US" sz="2185" dirty="0"/>
          </a:p>
        </p:txBody>
      </p:sp>
      <p:sp>
        <p:nvSpPr>
          <p:cNvPr id="10" name="Text 7"/>
          <p:cNvSpPr/>
          <p:nvPr/>
        </p:nvSpPr>
        <p:spPr>
          <a:xfrm>
            <a:off x="7656076" y="3454717"/>
            <a:ext cx="470654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Secure Hardware</a:t>
            </a:r>
            <a:endParaRPr lang="en-US" sz="2185" dirty="0"/>
          </a:p>
        </p:txBody>
      </p:sp>
      <p:sp>
        <p:nvSpPr>
          <p:cNvPr id="13" name="Text 10"/>
          <p:cNvSpPr/>
          <p:nvPr/>
        </p:nvSpPr>
        <p:spPr>
          <a:xfrm>
            <a:off x="2267783" y="5327690"/>
            <a:ext cx="4706541"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Monitoring and Detection</a:t>
            </a:r>
            <a:endParaRPr lang="en-US" sz="2185" dirty="0"/>
          </a:p>
        </p:txBody>
      </p:sp>
      <p:sp>
        <p:nvSpPr>
          <p:cNvPr id="16" name="Text 13"/>
          <p:cNvSpPr/>
          <p:nvPr/>
        </p:nvSpPr>
        <p:spPr>
          <a:xfrm>
            <a:off x="7656076" y="5327690"/>
            <a:ext cx="4706541"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p:spPr>
        <p:txBody>
          <a:bodyPr wrap="none" rtlCol="0" anchor="t"/>
          <a:lstStyle/>
          <a:p>
            <a:pPr marL="0" indent="0">
              <a:lnSpc>
                <a:spcPts val="4830"/>
              </a:lnSpc>
              <a:buNone/>
            </a:pPr>
            <a:r>
              <a:rPr lang="en-US" sz="3865" dirty="0">
                <a:solidFill>
                  <a:srgbClr val="FFFFFF"/>
                </a:solidFill>
                <a:latin typeface="Roboto" pitchFamily="34" charset="0"/>
                <a:ea typeface="Roboto" pitchFamily="34" charset="0"/>
                <a:cs typeface="Roboto" pitchFamily="34" charset="0"/>
              </a:rPr>
              <a:t>System Development Approach</a:t>
            </a:r>
            <a:endParaRPr lang="en-US" sz="3865" dirty="0"/>
          </a:p>
        </p:txBody>
      </p:sp>
      <p:sp>
        <p:nvSpPr>
          <p:cNvPr id="6" name="Shape 2"/>
          <p:cNvSpPr/>
          <p:nvPr/>
        </p:nvSpPr>
        <p:spPr>
          <a:xfrm>
            <a:off x="2926199" y="3902869"/>
            <a:ext cx="39172" cy="3786664"/>
          </a:xfrm>
          <a:prstGeom prst="roundRect">
            <a:avLst>
              <a:gd name="adj" fmla="val 225596"/>
            </a:avLst>
          </a:prstGeom>
          <a:solidFill>
            <a:srgbClr val="313E80"/>
          </a:solidFill>
        </p:spPr>
      </p:sp>
      <p:sp>
        <p:nvSpPr>
          <p:cNvPr id="7" name="Shape 3"/>
          <p:cNvSpPr/>
          <p:nvPr/>
        </p:nvSpPr>
        <p:spPr>
          <a:xfrm>
            <a:off x="3166646" y="4257496"/>
            <a:ext cx="687229" cy="39172"/>
          </a:xfrm>
          <a:prstGeom prst="roundRect">
            <a:avLst>
              <a:gd name="adj" fmla="val 225596"/>
            </a:avLst>
          </a:prstGeom>
          <a:solidFill>
            <a:srgbClr val="313E80"/>
          </a:solidFill>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p:spPr>
        <p:txBody>
          <a:bodyPr wrap="none" rtlCol="0" anchor="t"/>
          <a:lstStyle/>
          <a:p>
            <a:pPr marL="0" indent="0" algn="ctr">
              <a:lnSpc>
                <a:spcPts val="2900"/>
              </a:lnSpc>
              <a:buNone/>
            </a:pPr>
            <a:r>
              <a:rPr lang="en-US" sz="2320" dirty="0">
                <a:solidFill>
                  <a:srgbClr val="CFD0D8"/>
                </a:solidFill>
                <a:latin typeface="Roboto" pitchFamily="34" charset="0"/>
                <a:ea typeface="Roboto" pitchFamily="34" charset="0"/>
                <a:cs typeface="Roboto" pitchFamily="34" charset="0"/>
              </a:rPr>
              <a:t>1</a:t>
            </a:r>
            <a:endParaRPr lang="en-US" sz="2320" dirty="0"/>
          </a:p>
        </p:txBody>
      </p:sp>
      <p:sp>
        <p:nvSpPr>
          <p:cNvPr id="10" name="Text 6"/>
          <p:cNvSpPr/>
          <p:nvPr/>
        </p:nvSpPr>
        <p:spPr>
          <a:xfrm>
            <a:off x="4025741" y="4099203"/>
            <a:ext cx="2479477" cy="306824"/>
          </a:xfrm>
          <a:prstGeom prst="rect">
            <a:avLst/>
          </a:prstGeom>
          <a:noFill/>
        </p:spPr>
        <p:txBody>
          <a:bodyPr wrap="none" rtlCol="0" anchor="t"/>
          <a:lstStyle/>
          <a:p>
            <a:pPr marL="0" indent="0" algn="l">
              <a:lnSpc>
                <a:spcPts val="2415"/>
              </a:lnSpc>
              <a:buNone/>
            </a:pPr>
            <a:r>
              <a:rPr lang="en-US" sz="1935" dirty="0">
                <a:solidFill>
                  <a:srgbClr val="CFD0D8"/>
                </a:solidFill>
                <a:latin typeface="Roboto" pitchFamily="34" charset="0"/>
                <a:ea typeface="Roboto" pitchFamily="34" charset="0"/>
                <a:cs typeface="Roboto" pitchFamily="34" charset="0"/>
              </a:rPr>
              <a:t>Research and Analysis</a:t>
            </a:r>
            <a:endParaRPr lang="en-US" sz="1935" dirty="0"/>
          </a:p>
        </p:txBody>
      </p:sp>
      <p:sp>
        <p:nvSpPr>
          <p:cNvPr id="11" name="Text 7"/>
          <p:cNvSpPr/>
          <p:nvPr/>
        </p:nvSpPr>
        <p:spPr>
          <a:xfrm>
            <a:off x="4025741" y="4523780"/>
            <a:ext cx="7953375" cy="314087"/>
          </a:xfrm>
          <a:prstGeom prst="rect">
            <a:avLst/>
          </a:prstGeom>
          <a:noFill/>
        </p:spPr>
        <p:txBody>
          <a:bodyPr wrap="none" rtlCol="0" anchor="t"/>
          <a:lstStyle/>
          <a:p>
            <a:pPr marL="0" indent="0" algn="l">
              <a:lnSpc>
                <a:spcPts val="2475"/>
              </a:lnSpc>
              <a:buNone/>
            </a:pPr>
            <a:r>
              <a:rPr lang="en-US" sz="1545" dirty="0">
                <a:solidFill>
                  <a:srgbClr val="CFD0D8"/>
                </a:solidFill>
                <a:latin typeface="Roboto" pitchFamily="34" charset="0"/>
                <a:ea typeface="Roboto" pitchFamily="34" charset="0"/>
                <a:cs typeface="Roboto" pitchFamily="34" charset="0"/>
              </a:rPr>
              <a:t>Gathering data and analyzing technological requirements for keylogger prevention.</a:t>
            </a:r>
            <a:endParaRPr lang="en-US" sz="1545" dirty="0"/>
          </a:p>
        </p:txBody>
      </p:sp>
      <p:sp>
        <p:nvSpPr>
          <p:cNvPr id="12" name="Shape 8"/>
          <p:cNvSpPr/>
          <p:nvPr/>
        </p:nvSpPr>
        <p:spPr>
          <a:xfrm>
            <a:off x="3166646" y="5585162"/>
            <a:ext cx="687229" cy="39172"/>
          </a:xfrm>
          <a:prstGeom prst="roundRect">
            <a:avLst>
              <a:gd name="adj" fmla="val 225596"/>
            </a:avLst>
          </a:prstGeom>
          <a:solidFill>
            <a:srgbClr val="313E80"/>
          </a:solidFill>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p:spPr>
        <p:txBody>
          <a:bodyPr wrap="none" rtlCol="0" anchor="t"/>
          <a:lstStyle/>
          <a:p>
            <a:pPr marL="0" indent="0" algn="ctr">
              <a:lnSpc>
                <a:spcPts val="2900"/>
              </a:lnSpc>
              <a:buNone/>
            </a:pPr>
            <a:r>
              <a:rPr lang="en-US" sz="2320" dirty="0">
                <a:solidFill>
                  <a:srgbClr val="CFD0D8"/>
                </a:solidFill>
                <a:latin typeface="Roboto" pitchFamily="34" charset="0"/>
                <a:ea typeface="Roboto" pitchFamily="34" charset="0"/>
                <a:cs typeface="Roboto" pitchFamily="34" charset="0"/>
              </a:rPr>
              <a:t>2</a:t>
            </a:r>
            <a:endParaRPr lang="en-US" sz="2320" dirty="0"/>
          </a:p>
        </p:txBody>
      </p:sp>
      <p:sp>
        <p:nvSpPr>
          <p:cNvPr id="15" name="Text 11"/>
          <p:cNvSpPr/>
          <p:nvPr/>
        </p:nvSpPr>
        <p:spPr>
          <a:xfrm>
            <a:off x="4025741" y="5426869"/>
            <a:ext cx="2612946" cy="306824"/>
          </a:xfrm>
          <a:prstGeom prst="rect">
            <a:avLst/>
          </a:prstGeom>
          <a:noFill/>
        </p:spPr>
        <p:txBody>
          <a:bodyPr wrap="none" rtlCol="0" anchor="t"/>
          <a:lstStyle/>
          <a:p>
            <a:pPr marL="0" indent="0" algn="l">
              <a:lnSpc>
                <a:spcPts val="2415"/>
              </a:lnSpc>
              <a:buNone/>
            </a:pPr>
            <a:r>
              <a:rPr lang="en-US" sz="1935" dirty="0">
                <a:solidFill>
                  <a:srgbClr val="CFD0D8"/>
                </a:solidFill>
                <a:latin typeface="Roboto" pitchFamily="34" charset="0"/>
                <a:ea typeface="Roboto" pitchFamily="34" charset="0"/>
                <a:cs typeface="Roboto" pitchFamily="34" charset="0"/>
              </a:rPr>
              <a:t>Prototyping and Testing</a:t>
            </a:r>
            <a:endParaRPr lang="en-US" sz="1935" dirty="0"/>
          </a:p>
        </p:txBody>
      </p:sp>
      <p:sp>
        <p:nvSpPr>
          <p:cNvPr id="16" name="Text 12"/>
          <p:cNvSpPr/>
          <p:nvPr/>
        </p:nvSpPr>
        <p:spPr>
          <a:xfrm>
            <a:off x="4025741" y="5851446"/>
            <a:ext cx="7953375" cy="314087"/>
          </a:xfrm>
          <a:prstGeom prst="rect">
            <a:avLst/>
          </a:prstGeom>
          <a:noFill/>
        </p:spPr>
        <p:txBody>
          <a:bodyPr wrap="none" rtlCol="0" anchor="t"/>
          <a:lstStyle/>
          <a:p>
            <a:pPr marL="0" indent="0" algn="l">
              <a:lnSpc>
                <a:spcPts val="2475"/>
              </a:lnSpc>
              <a:buNone/>
            </a:pPr>
            <a:r>
              <a:rPr lang="en-US" sz="1545" dirty="0">
                <a:solidFill>
                  <a:srgbClr val="CFD0D8"/>
                </a:solidFill>
                <a:latin typeface="Roboto" pitchFamily="34" charset="0"/>
                <a:ea typeface="Roboto" pitchFamily="34" charset="0"/>
                <a:cs typeface="Roboto" pitchFamily="34" charset="0"/>
              </a:rPr>
              <a:t>Developing prototypes to assess the effectiveness of keylogger detection systems.</a:t>
            </a:r>
            <a:endParaRPr lang="en-US" sz="1545" dirty="0"/>
          </a:p>
        </p:txBody>
      </p:sp>
      <p:sp>
        <p:nvSpPr>
          <p:cNvPr id="17" name="Shape 13"/>
          <p:cNvSpPr/>
          <p:nvPr/>
        </p:nvSpPr>
        <p:spPr>
          <a:xfrm>
            <a:off x="3166646" y="6912828"/>
            <a:ext cx="687229" cy="39172"/>
          </a:xfrm>
          <a:prstGeom prst="roundRect">
            <a:avLst>
              <a:gd name="adj" fmla="val 225596"/>
            </a:avLst>
          </a:prstGeom>
          <a:solidFill>
            <a:srgbClr val="313E80"/>
          </a:solidFill>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p:spPr>
        <p:txBody>
          <a:bodyPr wrap="none" rtlCol="0" anchor="t"/>
          <a:lstStyle/>
          <a:p>
            <a:pPr marL="0" indent="0" algn="ctr">
              <a:lnSpc>
                <a:spcPts val="2900"/>
              </a:lnSpc>
              <a:buNone/>
            </a:pPr>
            <a:r>
              <a:rPr lang="en-US" sz="2320" dirty="0">
                <a:solidFill>
                  <a:srgbClr val="CFD0D8"/>
                </a:solidFill>
                <a:latin typeface="Roboto" pitchFamily="34" charset="0"/>
                <a:ea typeface="Roboto" pitchFamily="34" charset="0"/>
                <a:cs typeface="Roboto" pitchFamily="34" charset="0"/>
              </a:rPr>
              <a:t>3</a:t>
            </a:r>
            <a:endParaRPr lang="en-US" sz="2320" dirty="0"/>
          </a:p>
        </p:txBody>
      </p:sp>
      <p:sp>
        <p:nvSpPr>
          <p:cNvPr id="20" name="Text 16"/>
          <p:cNvSpPr/>
          <p:nvPr/>
        </p:nvSpPr>
        <p:spPr>
          <a:xfrm>
            <a:off x="4025741" y="6754535"/>
            <a:ext cx="3455789" cy="306824"/>
          </a:xfrm>
          <a:prstGeom prst="rect">
            <a:avLst/>
          </a:prstGeom>
          <a:noFill/>
        </p:spPr>
        <p:txBody>
          <a:bodyPr wrap="none" rtlCol="0" anchor="t"/>
          <a:lstStyle/>
          <a:p>
            <a:pPr marL="0" indent="0" algn="l">
              <a:lnSpc>
                <a:spcPts val="2415"/>
              </a:lnSpc>
              <a:buNone/>
            </a:pPr>
            <a:r>
              <a:rPr lang="en-US" sz="1935" dirty="0">
                <a:solidFill>
                  <a:srgbClr val="CFD0D8"/>
                </a:solidFill>
                <a:latin typeface="Roboto" pitchFamily="34" charset="0"/>
                <a:ea typeface="Roboto" pitchFamily="34" charset="0"/>
                <a:cs typeface="Roboto" pitchFamily="34" charset="0"/>
              </a:rPr>
              <a:t>Implementation and Integration</a:t>
            </a:r>
            <a:endParaRPr lang="en-US" sz="1935" dirty="0"/>
          </a:p>
        </p:txBody>
      </p:sp>
      <p:sp>
        <p:nvSpPr>
          <p:cNvPr id="21" name="Text 17"/>
          <p:cNvSpPr/>
          <p:nvPr/>
        </p:nvSpPr>
        <p:spPr>
          <a:xfrm>
            <a:off x="4025741" y="7179112"/>
            <a:ext cx="7953375" cy="314087"/>
          </a:xfrm>
          <a:prstGeom prst="rect">
            <a:avLst/>
          </a:prstGeom>
          <a:noFill/>
        </p:spPr>
        <p:txBody>
          <a:bodyPr wrap="none" rtlCol="0" anchor="t"/>
          <a:lstStyle/>
          <a:p>
            <a:pPr marL="0" indent="0" algn="l">
              <a:lnSpc>
                <a:spcPts val="2475"/>
              </a:lnSpc>
              <a:buNone/>
            </a:pPr>
            <a:r>
              <a:rPr lang="en-US" sz="1545" dirty="0">
                <a:solidFill>
                  <a:srgbClr val="CFD0D8"/>
                </a:solidFill>
                <a:latin typeface="Roboto" pitchFamily="34" charset="0"/>
                <a:ea typeface="Roboto" pitchFamily="34" charset="0"/>
                <a:cs typeface="Roboto" pitchFamily="34" charset="0"/>
              </a:rPr>
              <a:t>Integrating robust cybersecurity measures into existing systems and networks.</a:t>
            </a:r>
            <a:endParaRPr lang="en-US" sz="154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Algorithm and Deployment</a:t>
            </a:r>
            <a:endParaRPr lang="en-US" sz="4375" dirty="0"/>
          </a:p>
        </p:txBody>
      </p:sp>
      <p:pic>
        <p:nvPicPr>
          <p:cNvPr id="6" name="Image 2" descr="preencoded.png"/>
          <p:cNvPicPr>
            <a:picLocks noChangeAspect="1"/>
          </p:cNvPicPr>
          <p:nvPr/>
        </p:nvPicPr>
        <p:blipFill>
          <a:blip r:embed="rId3"/>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Algorithm Development</a:t>
            </a:r>
            <a:endParaRPr lang="en-US" sz="2185" dirty="0"/>
          </a:p>
        </p:txBody>
      </p:sp>
      <p:sp>
        <p:nvSpPr>
          <p:cNvPr id="8" name="Text 3"/>
          <p:cNvSpPr/>
          <p:nvPr/>
        </p:nvSpPr>
        <p:spPr>
          <a:xfrm>
            <a:off x="2260163" y="6224349"/>
            <a:ext cx="3073718" cy="1066205"/>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Design and create effective keylogger detection algorithms.</a:t>
            </a:r>
            <a:endParaRPr lang="en-US" sz="1750" dirty="0"/>
          </a:p>
        </p:txBody>
      </p:sp>
      <p:pic>
        <p:nvPicPr>
          <p:cNvPr id="9" name="Image 3" descr="preencoded.png"/>
          <p:cNvPicPr>
            <a:picLocks noChangeAspect="1"/>
          </p:cNvPicPr>
          <p:nvPr/>
        </p:nvPicPr>
        <p:blipFill>
          <a:blip r:embed="rId4"/>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Prototype Testing</a:t>
            </a:r>
            <a:endParaRPr lang="en-US" sz="2185" dirty="0"/>
          </a:p>
        </p:txBody>
      </p:sp>
      <p:sp>
        <p:nvSpPr>
          <p:cNvPr id="11" name="Text 5"/>
          <p:cNvSpPr/>
          <p:nvPr/>
        </p:nvSpPr>
        <p:spPr>
          <a:xfrm>
            <a:off x="5778222" y="6224349"/>
            <a:ext cx="3073837" cy="1066205"/>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Evaluate the performance of keylogger detection prototypes.</a:t>
            </a:r>
            <a:endParaRPr lang="en-US" sz="1750" dirty="0"/>
          </a:p>
        </p:txBody>
      </p:sp>
      <p:pic>
        <p:nvPicPr>
          <p:cNvPr id="12" name="Image 4" descr="preencoded.png"/>
          <p:cNvPicPr>
            <a:picLocks noChangeAspect="1"/>
          </p:cNvPicPr>
          <p:nvPr/>
        </p:nvPicPr>
        <p:blipFill>
          <a:blip r:embed="rId5"/>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Deployment Strategies</a:t>
            </a:r>
            <a:endParaRPr lang="en-US" sz="2185" dirty="0"/>
          </a:p>
        </p:txBody>
      </p:sp>
      <p:sp>
        <p:nvSpPr>
          <p:cNvPr id="14" name="Text 7"/>
          <p:cNvSpPr/>
          <p:nvPr/>
        </p:nvSpPr>
        <p:spPr>
          <a:xfrm>
            <a:off x="9296400" y="6224349"/>
            <a:ext cx="3073837" cy="1066205"/>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Risks and Dangers of Keyloggers</a:t>
            </a:r>
            <a:endParaRPr lang="en-US" sz="4375" dirty="0"/>
          </a:p>
        </p:txBody>
      </p:sp>
      <p:sp>
        <p:nvSpPr>
          <p:cNvPr id="6" name="Shape 2"/>
          <p:cNvSpPr/>
          <p:nvPr/>
        </p:nvSpPr>
        <p:spPr>
          <a:xfrm>
            <a:off x="4801910" y="1953101"/>
            <a:ext cx="44410" cy="5351026"/>
          </a:xfrm>
          <a:prstGeom prst="roundRect">
            <a:avLst>
              <a:gd name="adj" fmla="val 225151"/>
            </a:avLst>
          </a:prstGeom>
          <a:solidFill>
            <a:srgbClr val="313E80"/>
          </a:solidFill>
        </p:spPr>
      </p:sp>
      <p:sp>
        <p:nvSpPr>
          <p:cNvPr id="7" name="Shape 3"/>
          <p:cNvSpPr/>
          <p:nvPr/>
        </p:nvSpPr>
        <p:spPr>
          <a:xfrm>
            <a:off x="5074027" y="2354401"/>
            <a:ext cx="777597" cy="44410"/>
          </a:xfrm>
          <a:prstGeom prst="roundRect">
            <a:avLst>
              <a:gd name="adj" fmla="val 225151"/>
            </a:avLst>
          </a:prstGeom>
          <a:solidFill>
            <a:srgbClr val="313E80"/>
          </a:solidFill>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p:spPr>
        <p:txBody>
          <a:bodyPr wrap="none" rtlCol="0" anchor="t"/>
          <a:lstStyle/>
          <a:p>
            <a:pPr marL="0" indent="0" algn="ctr">
              <a:lnSpc>
                <a:spcPts val="3280"/>
              </a:lnSpc>
              <a:buNone/>
            </a:pPr>
            <a:r>
              <a:rPr lang="en-US" sz="2625" dirty="0">
                <a:solidFill>
                  <a:srgbClr val="CFD0D8"/>
                </a:solidFill>
                <a:latin typeface="Roboto" pitchFamily="34" charset="0"/>
                <a:ea typeface="Roboto" pitchFamily="34" charset="0"/>
                <a:cs typeface="Roboto" pitchFamily="34" charset="0"/>
              </a:rPr>
              <a:t>1</a:t>
            </a:r>
            <a:endParaRPr lang="en-US" sz="2625" dirty="0"/>
          </a:p>
        </p:txBody>
      </p:sp>
      <p:sp>
        <p:nvSpPr>
          <p:cNvPr id="10" name="Text 6"/>
          <p:cNvSpPr/>
          <p:nvPr/>
        </p:nvSpPr>
        <p:spPr>
          <a:xfrm>
            <a:off x="6046113" y="2175272"/>
            <a:ext cx="277749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Identity Theft</a:t>
            </a:r>
            <a:endParaRPr lang="en-US" sz="2185" dirty="0"/>
          </a:p>
        </p:txBody>
      </p:sp>
      <p:sp>
        <p:nvSpPr>
          <p:cNvPr id="11" name="Text 7"/>
          <p:cNvSpPr/>
          <p:nvPr/>
        </p:nvSpPr>
        <p:spPr>
          <a:xfrm>
            <a:off x="6046113" y="2655689"/>
            <a:ext cx="7751088" cy="710803"/>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p:spPr>
        <p:txBody>
          <a:bodyPr wrap="none" rtlCol="0" anchor="t"/>
          <a:lstStyle/>
          <a:p>
            <a:pPr marL="0" indent="0" algn="ctr">
              <a:lnSpc>
                <a:spcPts val="3280"/>
              </a:lnSpc>
              <a:buNone/>
            </a:pPr>
            <a:r>
              <a:rPr lang="en-US" sz="2625" dirty="0">
                <a:solidFill>
                  <a:srgbClr val="CFD0D8"/>
                </a:solidFill>
                <a:latin typeface="Roboto" pitchFamily="34" charset="0"/>
                <a:ea typeface="Roboto" pitchFamily="34" charset="0"/>
                <a:cs typeface="Roboto" pitchFamily="34" charset="0"/>
              </a:rPr>
              <a:t>2</a:t>
            </a:r>
            <a:endParaRPr lang="en-US" sz="2625" dirty="0"/>
          </a:p>
        </p:txBody>
      </p:sp>
      <p:sp>
        <p:nvSpPr>
          <p:cNvPr id="15" name="Text 11"/>
          <p:cNvSpPr/>
          <p:nvPr/>
        </p:nvSpPr>
        <p:spPr>
          <a:xfrm>
            <a:off x="6046113" y="4033004"/>
            <a:ext cx="277749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Invasion of Privacy</a:t>
            </a:r>
            <a:endParaRPr lang="en-US" sz="2185" dirty="0"/>
          </a:p>
        </p:txBody>
      </p:sp>
      <p:sp>
        <p:nvSpPr>
          <p:cNvPr id="16" name="Text 12"/>
          <p:cNvSpPr/>
          <p:nvPr/>
        </p:nvSpPr>
        <p:spPr>
          <a:xfrm>
            <a:off x="6046113" y="4513421"/>
            <a:ext cx="7751088" cy="710803"/>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p:spPr>
        <p:txBody>
          <a:bodyPr wrap="none" rtlCol="0" anchor="t"/>
          <a:lstStyle/>
          <a:p>
            <a:pPr marL="0" indent="0" algn="ctr">
              <a:lnSpc>
                <a:spcPts val="3280"/>
              </a:lnSpc>
              <a:buNone/>
            </a:pPr>
            <a:r>
              <a:rPr lang="en-US" sz="2625" dirty="0">
                <a:solidFill>
                  <a:srgbClr val="CFD0D8"/>
                </a:solidFill>
                <a:latin typeface="Roboto" pitchFamily="34" charset="0"/>
                <a:ea typeface="Roboto" pitchFamily="34" charset="0"/>
                <a:cs typeface="Roboto" pitchFamily="34" charset="0"/>
              </a:rPr>
              <a:t>3</a:t>
            </a:r>
            <a:endParaRPr lang="en-US" sz="2625" dirty="0"/>
          </a:p>
        </p:txBody>
      </p:sp>
      <p:sp>
        <p:nvSpPr>
          <p:cNvPr id="20" name="Text 16"/>
          <p:cNvSpPr/>
          <p:nvPr/>
        </p:nvSpPr>
        <p:spPr>
          <a:xfrm>
            <a:off x="6046113" y="5890736"/>
            <a:ext cx="277749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Corporate Espionage</a:t>
            </a:r>
            <a:endParaRPr lang="en-US" sz="2185" dirty="0"/>
          </a:p>
        </p:txBody>
      </p:sp>
      <p:sp>
        <p:nvSpPr>
          <p:cNvPr id="21" name="Text 17"/>
          <p:cNvSpPr/>
          <p:nvPr/>
        </p:nvSpPr>
        <p:spPr>
          <a:xfrm>
            <a:off x="6046113" y="6371153"/>
            <a:ext cx="7751088" cy="710803"/>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728073"/>
            <a:ext cx="8404979"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Addressing Cybersecurity Threats</a:t>
            </a:r>
            <a:endParaRPr lang="en-US" sz="4375" dirty="0"/>
          </a:p>
        </p:txBody>
      </p:sp>
      <p:pic>
        <p:nvPicPr>
          <p:cNvPr id="5" name="Image 1" descr="preencoded.png"/>
          <p:cNvPicPr>
            <a:picLocks noChangeAspect="1"/>
          </p:cNvPicPr>
          <p:nvPr/>
        </p:nvPicPr>
        <p:blipFill>
          <a:blip r:embed="rId2"/>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p:spPr>
        <p:txBody>
          <a:bodyPr wrap="squar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Vulnerability Assessment</a:t>
            </a:r>
            <a:endParaRPr lang="en-US" sz="2185" dirty="0"/>
          </a:p>
        </p:txBody>
      </p:sp>
      <p:sp>
        <p:nvSpPr>
          <p:cNvPr id="7" name="Text 3"/>
          <p:cNvSpPr/>
          <p:nvPr/>
        </p:nvSpPr>
        <p:spPr>
          <a:xfrm>
            <a:off x="2037993" y="4360902"/>
            <a:ext cx="2388632" cy="2132409"/>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3"/>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Layered Defense</a:t>
            </a:r>
            <a:endParaRPr lang="en-US" sz="2185" dirty="0"/>
          </a:p>
        </p:txBody>
      </p:sp>
      <p:sp>
        <p:nvSpPr>
          <p:cNvPr id="10" name="Text 5"/>
          <p:cNvSpPr/>
          <p:nvPr/>
        </p:nvSpPr>
        <p:spPr>
          <a:xfrm>
            <a:off x="4759881" y="4013716"/>
            <a:ext cx="2388632" cy="2132409"/>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4"/>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Collaboration</a:t>
            </a:r>
            <a:endParaRPr lang="en-US" sz="2185" dirty="0"/>
          </a:p>
        </p:txBody>
      </p:sp>
      <p:sp>
        <p:nvSpPr>
          <p:cNvPr id="13" name="Text 7"/>
          <p:cNvSpPr/>
          <p:nvPr/>
        </p:nvSpPr>
        <p:spPr>
          <a:xfrm>
            <a:off x="7481768" y="4013716"/>
            <a:ext cx="2388632" cy="2487811"/>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5"/>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User Education</a:t>
            </a:r>
            <a:endParaRPr lang="en-US" sz="2185" dirty="0"/>
          </a:p>
        </p:txBody>
      </p:sp>
      <p:sp>
        <p:nvSpPr>
          <p:cNvPr id="16" name="Text 9"/>
          <p:cNvSpPr/>
          <p:nvPr/>
        </p:nvSpPr>
        <p:spPr>
          <a:xfrm>
            <a:off x="10203656" y="4013716"/>
            <a:ext cx="2388751" cy="2132409"/>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637824"/>
            <a:ext cx="8404979"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Addressing Cybersecurity Threats</a:t>
            </a:r>
            <a:endParaRPr lang="en-US" sz="4375"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Vulnerability Assessment</a:t>
            </a:r>
            <a:endParaRPr lang="en-US" sz="2185" dirty="0"/>
          </a:p>
        </p:txBody>
      </p:sp>
      <p:sp>
        <p:nvSpPr>
          <p:cNvPr id="7" name="Text 4"/>
          <p:cNvSpPr/>
          <p:nvPr/>
        </p:nvSpPr>
        <p:spPr>
          <a:xfrm>
            <a:off x="2648903" y="3506867"/>
            <a:ext cx="4555212"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Layered Defense</a:t>
            </a:r>
            <a:endParaRPr lang="en-US" sz="2185" dirty="0"/>
          </a:p>
        </p:txBody>
      </p:sp>
      <p:sp>
        <p:nvSpPr>
          <p:cNvPr id="10" name="Text 7"/>
          <p:cNvSpPr/>
          <p:nvPr/>
        </p:nvSpPr>
        <p:spPr>
          <a:xfrm>
            <a:off x="8037195" y="3506867"/>
            <a:ext cx="4555212"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Collaboration</a:t>
            </a:r>
            <a:endParaRPr lang="en-US" sz="2185" dirty="0"/>
          </a:p>
        </p:txBody>
      </p:sp>
      <p:sp>
        <p:nvSpPr>
          <p:cNvPr id="13" name="Text 10"/>
          <p:cNvSpPr/>
          <p:nvPr/>
        </p:nvSpPr>
        <p:spPr>
          <a:xfrm>
            <a:off x="2648903" y="5525572"/>
            <a:ext cx="4555212"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0"/>
                <a:cs typeface="Roboto" pitchFamily="34" charset="0"/>
              </a:rPr>
              <a:t>User Education</a:t>
            </a:r>
            <a:endParaRPr lang="en-US" sz="2185" dirty="0"/>
          </a:p>
        </p:txBody>
      </p:sp>
      <p:sp>
        <p:nvSpPr>
          <p:cNvPr id="16" name="Text 13"/>
          <p:cNvSpPr/>
          <p:nvPr/>
        </p:nvSpPr>
        <p:spPr>
          <a:xfrm>
            <a:off x="8037195" y="5525572"/>
            <a:ext cx="4555212" cy="1066205"/>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0"/>
                <a:cs typeface="Roboto" pitchFamily="34" charset="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161574"/>
            <a:ext cx="7790617"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0"/>
                <a:cs typeface="Roboto" pitchFamily="34" charset="0"/>
              </a:rPr>
              <a:t>System Development Approach</a:t>
            </a:r>
            <a:endParaRPr lang="en-US" sz="4375" dirty="0"/>
          </a:p>
        </p:txBody>
      </p:sp>
      <p:pic>
        <p:nvPicPr>
          <p:cNvPr id="5" name="Image 1" descr="preencoded.png"/>
          <p:cNvPicPr>
            <a:picLocks noChangeAspect="1"/>
          </p:cNvPicPr>
          <p:nvPr/>
        </p:nvPicPr>
        <p:blipFill>
          <a:blip r:embed="rId2"/>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Planning</a:t>
            </a:r>
            <a:endParaRPr lang="en-US" sz="2185" dirty="0"/>
          </a:p>
        </p:txBody>
      </p:sp>
      <p:sp>
        <p:nvSpPr>
          <p:cNvPr id="7" name="Text 3"/>
          <p:cNvSpPr/>
          <p:nvPr/>
        </p:nvSpPr>
        <p:spPr>
          <a:xfrm>
            <a:off x="2260163" y="4002643"/>
            <a:ext cx="2194203" cy="2132409"/>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3"/>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Design</a:t>
            </a:r>
            <a:endParaRPr lang="en-US" sz="2185" dirty="0"/>
          </a:p>
        </p:txBody>
      </p:sp>
      <p:sp>
        <p:nvSpPr>
          <p:cNvPr id="10" name="Text 5"/>
          <p:cNvSpPr/>
          <p:nvPr/>
        </p:nvSpPr>
        <p:spPr>
          <a:xfrm>
            <a:off x="4898707" y="4002643"/>
            <a:ext cx="2194322" cy="2132409"/>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4"/>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Implementation</a:t>
            </a:r>
            <a:endParaRPr lang="en-US" sz="2185" dirty="0"/>
          </a:p>
        </p:txBody>
      </p:sp>
      <p:sp>
        <p:nvSpPr>
          <p:cNvPr id="13" name="Text 7"/>
          <p:cNvSpPr/>
          <p:nvPr/>
        </p:nvSpPr>
        <p:spPr>
          <a:xfrm>
            <a:off x="7537371" y="4002643"/>
            <a:ext cx="2194203" cy="2487811"/>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5"/>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0"/>
                <a:cs typeface="Roboto" pitchFamily="34" charset="0"/>
              </a:rPr>
              <a:t>Monitoring</a:t>
            </a:r>
            <a:endParaRPr lang="en-US" sz="2185" dirty="0"/>
          </a:p>
        </p:txBody>
      </p:sp>
      <p:sp>
        <p:nvSpPr>
          <p:cNvPr id="16" name="Text 9"/>
          <p:cNvSpPr/>
          <p:nvPr/>
        </p:nvSpPr>
        <p:spPr>
          <a:xfrm>
            <a:off x="10175915" y="4002643"/>
            <a:ext cx="2194322" cy="2843213"/>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0"/>
                <a:cs typeface="Roboto" pitchFamily="34" charset="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Custom</PresentationFormat>
  <Paragraphs>92</Paragraphs>
  <Slides>0</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Arial</vt:lpstr>
      <vt:lpstr>SimSun</vt:lpstr>
      <vt:lpstr>Wingdings</vt:lpstr>
      <vt:lpstr>Roboto</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iPhone</cp:lastModifiedBy>
  <cp:revision>6</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E2979B783D4FA56760D10E6692587159_32</vt:lpwstr>
  </property>
  <property fmtid="{D5CDD505-2E9C-101B-9397-08002B2CF9AE}" pid="3" name="KSOProductBuildVer">
    <vt:lpwstr>3081-11.33.82</vt:lpwstr>
  </property>
</Properties>
</file>